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Raleway"/>
      <p:regular r:id="rId20"/>
      <p:bold r:id="rId21"/>
      <p:italic r:id="rId22"/>
      <p:boldItalic r:id="rId23"/>
    </p:embeddedFont>
    <p:embeddedFont>
      <p:font typeface="Caveat"/>
      <p:regular r:id="rId24"/>
      <p:bold r:id="rId25"/>
    </p:embeddedFont>
    <p:embeddedFont>
      <p:font typeface="Amatic SC"/>
      <p:regular r:id="rId26"/>
      <p:bold r:id="rId27"/>
    </p:embeddedFont>
    <p:embeddedFont>
      <p:font typeface="Lato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regular.fntdata"/><Relationship Id="rId22" Type="http://schemas.openxmlformats.org/officeDocument/2006/relationships/font" Target="fonts/Raleway-italic.fntdata"/><Relationship Id="rId21" Type="http://schemas.openxmlformats.org/officeDocument/2006/relationships/font" Target="fonts/Raleway-bold.fntdata"/><Relationship Id="rId24" Type="http://schemas.openxmlformats.org/officeDocument/2006/relationships/font" Target="fonts/Caveat-regular.fntdata"/><Relationship Id="rId23" Type="http://schemas.openxmlformats.org/officeDocument/2006/relationships/font" Target="fonts/Raleway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AmaticSC-regular.fntdata"/><Relationship Id="rId25" Type="http://schemas.openxmlformats.org/officeDocument/2006/relationships/font" Target="fonts/Caveat-bold.fntdata"/><Relationship Id="rId28" Type="http://schemas.openxmlformats.org/officeDocument/2006/relationships/font" Target="fonts/Lato-regular.fntdata"/><Relationship Id="rId27" Type="http://schemas.openxmlformats.org/officeDocument/2006/relationships/font" Target="fonts/AmaticSC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Italic.fntdata"/><Relationship Id="rId30" Type="http://schemas.openxmlformats.org/officeDocument/2006/relationships/font" Target="fonts/Lato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93b26f51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93b26f51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45a45e59bae9b33c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45a45e59bae9b33c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45a45e59bae9b33c_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45a45e59bae9b33c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45a45e59bae9b33c_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45a45e59bae9b33c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45a45e59bae9b33c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45a45e59bae9b33c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45a45e59bae9b33c_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45a45e59bae9b33c_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c95719e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c95719e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3c4792b0e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3c4792b0e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3c6216ea3_0_8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3c6216ea3_0_8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3c6216ea3_0_9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3c6216ea3_0_9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93b26f510_2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93b26f510_2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45a45e59bae9b33c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45a45e59bae9b33c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45a45e59bae9b33c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45a45e59bae9b33c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45a45e59bae9b33c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45a45e59bae9b33c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32.jpg"/><Relationship Id="rId5" Type="http://schemas.openxmlformats.org/officeDocument/2006/relationships/image" Target="../media/image3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g"/><Relationship Id="rId4" Type="http://schemas.openxmlformats.org/officeDocument/2006/relationships/image" Target="../media/image2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2.jpg"/><Relationship Id="rId5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5.jpg"/><Relationship Id="rId5" Type="http://schemas.openxmlformats.org/officeDocument/2006/relationships/image" Target="../media/image9.jpg"/><Relationship Id="rId6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7.jpg"/><Relationship Id="rId5" Type="http://schemas.openxmlformats.org/officeDocument/2006/relationships/image" Target="../media/image3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Relationship Id="rId4" Type="http://schemas.openxmlformats.org/officeDocument/2006/relationships/image" Target="../media/image10.jpg"/><Relationship Id="rId5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g"/><Relationship Id="rId4" Type="http://schemas.openxmlformats.org/officeDocument/2006/relationships/image" Target="../media/image20.jpg"/><Relationship Id="rId5" Type="http://schemas.openxmlformats.org/officeDocument/2006/relationships/image" Target="../media/image22.jpg"/><Relationship Id="rId6" Type="http://schemas.openxmlformats.org/officeDocument/2006/relationships/image" Target="../media/image1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2B2F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/>
          <p:nvPr/>
        </p:nvSpPr>
        <p:spPr>
          <a:xfrm>
            <a:off x="-3075" y="-6125"/>
            <a:ext cx="5981700" cy="5159131"/>
          </a:xfrm>
          <a:custGeom>
            <a:rect b="b" l="l" r="r" t="t"/>
            <a:pathLst>
              <a:path extrusionOk="0" h="205359" w="239268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73" name="Google Shape;73;p13"/>
          <p:cNvSpPr/>
          <p:nvPr/>
        </p:nvSpPr>
        <p:spPr>
          <a:xfrm>
            <a:off x="3353675" y="263750"/>
            <a:ext cx="3126300" cy="2375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" name="Google Shape;74;p13"/>
          <p:cNvGrpSpPr/>
          <p:nvPr/>
        </p:nvGrpSpPr>
        <p:grpSpPr>
          <a:xfrm>
            <a:off x="7767371" y="8226"/>
            <a:ext cx="930320" cy="2560506"/>
            <a:chOff x="-1435027" y="1362018"/>
            <a:chExt cx="944104" cy="2598443"/>
          </a:xfrm>
        </p:grpSpPr>
        <p:sp>
          <p:nvSpPr>
            <p:cNvPr id="75" name="Google Shape;75;p13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3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3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3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3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3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3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3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3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3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3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3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7" name="Google Shape;97;p13"/>
          <p:cNvGrpSpPr/>
          <p:nvPr/>
        </p:nvGrpSpPr>
        <p:grpSpPr>
          <a:xfrm>
            <a:off x="2613540" y="3629703"/>
            <a:ext cx="839275" cy="1510762"/>
            <a:chOff x="-1449485" y="3330463"/>
            <a:chExt cx="839275" cy="1510762"/>
          </a:xfrm>
        </p:grpSpPr>
        <p:sp>
          <p:nvSpPr>
            <p:cNvPr id="98" name="Google Shape;98;p13"/>
            <p:cNvSpPr/>
            <p:nvPr/>
          </p:nvSpPr>
          <p:spPr>
            <a:xfrm>
              <a:off x="-1132920" y="3598363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3"/>
            <p:cNvSpPr/>
            <p:nvPr/>
          </p:nvSpPr>
          <p:spPr>
            <a:xfrm>
              <a:off x="-1132920" y="3864102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3"/>
            <p:cNvSpPr/>
            <p:nvPr/>
          </p:nvSpPr>
          <p:spPr>
            <a:xfrm>
              <a:off x="-1132920" y="4129840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3"/>
            <p:cNvSpPr/>
            <p:nvPr/>
          </p:nvSpPr>
          <p:spPr>
            <a:xfrm>
              <a:off x="-1132920" y="4395578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3"/>
            <p:cNvSpPr/>
            <p:nvPr/>
          </p:nvSpPr>
          <p:spPr>
            <a:xfrm>
              <a:off x="-1132920" y="4661316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3"/>
            <p:cNvSpPr/>
            <p:nvPr/>
          </p:nvSpPr>
          <p:spPr>
            <a:xfrm>
              <a:off x="-1449485" y="3863627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-1449485" y="4129365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-1449485" y="4395104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-1449485" y="4660842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-818240" y="3330463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-818240" y="3596201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3"/>
            <p:cNvSpPr/>
            <p:nvPr/>
          </p:nvSpPr>
          <p:spPr>
            <a:xfrm>
              <a:off x="-818240" y="3861939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3"/>
            <p:cNvSpPr/>
            <p:nvPr/>
          </p:nvSpPr>
          <p:spPr>
            <a:xfrm>
              <a:off x="-818240" y="4127678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-818240" y="4393416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-818240" y="4659154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" name="Google Shape;113;p13"/>
          <p:cNvSpPr/>
          <p:nvPr/>
        </p:nvSpPr>
        <p:spPr>
          <a:xfrm rot="-2664">
            <a:off x="3202250" y="3170675"/>
            <a:ext cx="2709601" cy="19620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3"/>
          <p:cNvSpPr/>
          <p:nvPr/>
        </p:nvSpPr>
        <p:spPr>
          <a:xfrm rot="-3177">
            <a:off x="6642250" y="1060049"/>
            <a:ext cx="2272201" cy="31548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3"/>
          <p:cNvSpPr txBox="1"/>
          <p:nvPr>
            <p:ph idx="4294967295" type="title"/>
          </p:nvPr>
        </p:nvSpPr>
        <p:spPr>
          <a:xfrm>
            <a:off x="-3075" y="2084125"/>
            <a:ext cx="34560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11323B"/>
                </a:solidFill>
              </a:rPr>
              <a:t>女童軍 認識大埔</a:t>
            </a:r>
            <a:endParaRPr sz="3400">
              <a:solidFill>
                <a:srgbClr val="11323B"/>
              </a:solidFill>
            </a:endParaRPr>
          </a:p>
        </p:txBody>
      </p:sp>
      <p:sp>
        <p:nvSpPr>
          <p:cNvPr id="116" name="Google Shape;116;p13"/>
          <p:cNvSpPr txBox="1"/>
          <p:nvPr/>
        </p:nvSpPr>
        <p:spPr>
          <a:xfrm>
            <a:off x="1382697" y="2610000"/>
            <a:ext cx="20877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Lato"/>
                <a:ea typeface="Lato"/>
                <a:cs typeface="Lato"/>
                <a:sym typeface="Lato"/>
              </a:rPr>
              <a:t>97 NT Coy 施恩欣</a:t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7" name="Google Shape;11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300" y="1140324"/>
            <a:ext cx="1900100" cy="23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9700" y="3316497"/>
            <a:ext cx="2484603" cy="134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6138" y="489350"/>
            <a:ext cx="2841365" cy="159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2B2F"/>
        </a:solidFill>
      </p:bgPr>
    </p:bg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2"/>
          <p:cNvSpPr/>
          <p:nvPr/>
        </p:nvSpPr>
        <p:spPr>
          <a:xfrm rot="10800000">
            <a:off x="3162300" y="-6125"/>
            <a:ext cx="5981700" cy="5159131"/>
          </a:xfrm>
          <a:custGeom>
            <a:rect b="b" l="l" r="r" t="t"/>
            <a:pathLst>
              <a:path extrusionOk="0" h="205359" w="239268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93C47D"/>
          </a:solidFill>
          <a:ln>
            <a:noFill/>
          </a:ln>
        </p:spPr>
      </p:sp>
      <p:sp>
        <p:nvSpPr>
          <p:cNvPr id="558" name="Google Shape;558;p22"/>
          <p:cNvSpPr txBox="1"/>
          <p:nvPr/>
        </p:nvSpPr>
        <p:spPr>
          <a:xfrm>
            <a:off x="4719219" y="173727"/>
            <a:ext cx="4284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ato"/>
                <a:ea typeface="Lato"/>
                <a:cs typeface="Lato"/>
                <a:sym typeface="Lato"/>
              </a:rPr>
              <a:t>第八站--</a:t>
            </a:r>
            <a:r>
              <a:rPr lang="en" sz="3000">
                <a:latin typeface="Lato"/>
                <a:ea typeface="Lato"/>
                <a:cs typeface="Lato"/>
                <a:sym typeface="Lato"/>
              </a:rPr>
              <a:t>林村嘉道理農場</a:t>
            </a:r>
            <a:endParaRPr sz="3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59" name="Google Shape;559;p22"/>
          <p:cNvGrpSpPr/>
          <p:nvPr/>
        </p:nvGrpSpPr>
        <p:grpSpPr>
          <a:xfrm flipH="1" rot="-1832105">
            <a:off x="4505226" y="1747046"/>
            <a:ext cx="599465" cy="1649412"/>
            <a:chOff x="-1435027" y="1362018"/>
            <a:chExt cx="944104" cy="2598443"/>
          </a:xfrm>
        </p:grpSpPr>
        <p:sp>
          <p:nvSpPr>
            <p:cNvPr id="560" name="Google Shape;560;p22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22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22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22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22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22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22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22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22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22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22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82" name="Google Shape;582;p22"/>
          <p:cNvPicPr preferRelativeResize="0"/>
          <p:nvPr/>
        </p:nvPicPr>
        <p:blipFill rotWithShape="1">
          <a:blip r:embed="rId3">
            <a:alphaModFix/>
          </a:blip>
          <a:srcRect b="8172" l="8999" r="10067" t="0"/>
          <a:stretch/>
        </p:blipFill>
        <p:spPr>
          <a:xfrm>
            <a:off x="110346" y="2818863"/>
            <a:ext cx="2233200" cy="2221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83" name="Google Shape;583;p22"/>
          <p:cNvPicPr preferRelativeResize="0"/>
          <p:nvPr/>
        </p:nvPicPr>
        <p:blipFill rotWithShape="1">
          <a:blip r:embed="rId4">
            <a:alphaModFix/>
          </a:blip>
          <a:srcRect b="13494" l="0" r="0" t="11492"/>
          <a:stretch/>
        </p:blipFill>
        <p:spPr>
          <a:xfrm>
            <a:off x="7071186" y="1048450"/>
            <a:ext cx="2013000" cy="1948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84" name="Google Shape;584;p22"/>
          <p:cNvSpPr/>
          <p:nvPr/>
        </p:nvSpPr>
        <p:spPr>
          <a:xfrm rot="-3307">
            <a:off x="1310649" y="254549"/>
            <a:ext cx="3118201" cy="27411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5" name="Google Shape;58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8725" y="349950"/>
            <a:ext cx="2962401" cy="2221801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22"/>
          <p:cNvSpPr/>
          <p:nvPr/>
        </p:nvSpPr>
        <p:spPr>
          <a:xfrm flipH="1">
            <a:off x="20200" y="2723325"/>
            <a:ext cx="2413500" cy="2412900"/>
          </a:xfrm>
          <a:prstGeom prst="ellipse">
            <a:avLst/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22"/>
          <p:cNvSpPr/>
          <p:nvPr/>
        </p:nvSpPr>
        <p:spPr>
          <a:xfrm flipH="1">
            <a:off x="7012075" y="980400"/>
            <a:ext cx="2131200" cy="2087100"/>
          </a:xfrm>
          <a:prstGeom prst="ellipse">
            <a:avLst/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22"/>
          <p:cNvSpPr/>
          <p:nvPr/>
        </p:nvSpPr>
        <p:spPr>
          <a:xfrm rot="-3474">
            <a:off x="5490700" y="2287512"/>
            <a:ext cx="1781401" cy="26568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9" name="Google Shape;58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7044" y="2360111"/>
            <a:ext cx="1666356" cy="22217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0" name="Google Shape;590;p22"/>
          <p:cNvCxnSpPr/>
          <p:nvPr/>
        </p:nvCxnSpPr>
        <p:spPr>
          <a:xfrm flipH="1" rot="5400000">
            <a:off x="6131343" y="1861718"/>
            <a:ext cx="375900" cy="3168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591" name="Google Shape;591;p22"/>
          <p:cNvSpPr txBox="1"/>
          <p:nvPr/>
        </p:nvSpPr>
        <p:spPr>
          <a:xfrm>
            <a:off x="4430350" y="1037713"/>
            <a:ext cx="2732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香港一個環境保育教育中心及植物園,佔地148公頃,坐落於大帽山的北坡,在大埔市附近。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2" name="Google Shape;592;p22"/>
          <p:cNvSpPr txBox="1"/>
          <p:nvPr/>
        </p:nvSpPr>
        <p:spPr>
          <a:xfrm>
            <a:off x="2343550" y="3365800"/>
            <a:ext cx="31935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於1956年成立,當年的目標是向貧苦農民提供農業輔助,幫助他們自力更生。從1960年起,透過植林、樹林的自然生長和防治山火的工作,本園已轉變成主題植物園。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93" name="Google Shape;593;p22"/>
          <p:cNvCxnSpPr/>
          <p:nvPr/>
        </p:nvCxnSpPr>
        <p:spPr>
          <a:xfrm flipH="1" rot="-5400000">
            <a:off x="3609380" y="3071777"/>
            <a:ext cx="377400" cy="3480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2B2F"/>
        </a:solidFill>
      </p:bgPr>
    </p:bg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3"/>
          <p:cNvSpPr/>
          <p:nvPr/>
        </p:nvSpPr>
        <p:spPr>
          <a:xfrm rot="10800000">
            <a:off x="3162300" y="-6125"/>
            <a:ext cx="5981700" cy="5159131"/>
          </a:xfrm>
          <a:custGeom>
            <a:rect b="b" l="l" r="r" t="t"/>
            <a:pathLst>
              <a:path extrusionOk="0" h="205359" w="239268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FF2CC"/>
          </a:solidFill>
          <a:ln>
            <a:noFill/>
          </a:ln>
        </p:spPr>
      </p:sp>
      <p:sp>
        <p:nvSpPr>
          <p:cNvPr id="599" name="Google Shape;599;p23"/>
          <p:cNvSpPr/>
          <p:nvPr/>
        </p:nvSpPr>
        <p:spPr>
          <a:xfrm rot="-3048">
            <a:off x="5495924" y="1117099"/>
            <a:ext cx="3383401" cy="24594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23"/>
          <p:cNvSpPr txBox="1"/>
          <p:nvPr/>
        </p:nvSpPr>
        <p:spPr>
          <a:xfrm>
            <a:off x="3481625" y="146975"/>
            <a:ext cx="56625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Lato"/>
                <a:ea typeface="Lato"/>
                <a:cs typeface="Lato"/>
                <a:sym typeface="Lato"/>
              </a:rPr>
              <a:t>第九站--</a:t>
            </a:r>
            <a:r>
              <a:rPr lang="en" sz="2800">
                <a:latin typeface="Lato"/>
                <a:ea typeface="Lato"/>
                <a:cs typeface="Lato"/>
                <a:sym typeface="Lato"/>
              </a:rPr>
              <a:t>科學園高錕會議中心(金蛋)</a:t>
            </a:r>
            <a:endParaRPr sz="2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1" name="Google Shape;601;p23"/>
          <p:cNvSpPr/>
          <p:nvPr/>
        </p:nvSpPr>
        <p:spPr>
          <a:xfrm rot="-3396">
            <a:off x="695249" y="2005401"/>
            <a:ext cx="3037201" cy="27213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2" name="Google Shape;60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200" y="2116850"/>
            <a:ext cx="2848302" cy="213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2489" y="1343377"/>
            <a:ext cx="3190277" cy="17945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4" name="Google Shape;604;p23"/>
          <p:cNvGrpSpPr/>
          <p:nvPr/>
        </p:nvGrpSpPr>
        <p:grpSpPr>
          <a:xfrm flipH="1" rot="-1837024">
            <a:off x="4536070" y="1648479"/>
            <a:ext cx="866992" cy="2385763"/>
            <a:chOff x="-1435027" y="1362018"/>
            <a:chExt cx="944104" cy="2598443"/>
          </a:xfrm>
        </p:grpSpPr>
        <p:sp>
          <p:nvSpPr>
            <p:cNvPr id="605" name="Google Shape;605;p23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627" name="Google Shape;627;p23"/>
          <p:cNvCxnSpPr/>
          <p:nvPr/>
        </p:nvCxnSpPr>
        <p:spPr>
          <a:xfrm flipH="1" rot="-5400000">
            <a:off x="6710248" y="3673948"/>
            <a:ext cx="291000" cy="243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628" name="Google Shape;628;p23"/>
          <p:cNvSpPr txBox="1"/>
          <p:nvPr/>
        </p:nvSpPr>
        <p:spPr>
          <a:xfrm>
            <a:off x="6103325" y="3851000"/>
            <a:ext cx="30408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俗稱「金蛋」的高錕會議中心為科學園最著名地標,以光纖之父高錕教授命名。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9" name="Google Shape;629;p23"/>
          <p:cNvSpPr txBox="1"/>
          <p:nvPr/>
        </p:nvSpPr>
        <p:spPr>
          <a:xfrm>
            <a:off x="0" y="643885"/>
            <a:ext cx="3691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採用低密度規劃,以高科技及應用科</a:t>
            </a: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技(</a:t>
            </a: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包括生物醫療科技、資訊及通訊科技、電子、綠色科技及物料及精密工程)為主的研究基地,於2001年5月7日開始運作。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30" name="Google Shape;630;p23"/>
          <p:cNvCxnSpPr/>
          <p:nvPr/>
        </p:nvCxnSpPr>
        <p:spPr>
          <a:xfrm flipH="1" rot="5400000">
            <a:off x="2106627" y="1694294"/>
            <a:ext cx="295200" cy="258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2B2F"/>
        </a:solidFill>
      </p:bgPr>
    </p:bg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flipH="1" rot="10800000">
            <a:off x="0" y="-6125"/>
            <a:ext cx="5981700" cy="5159131"/>
          </a:xfrm>
          <a:custGeom>
            <a:rect b="b" l="l" r="r" t="t"/>
            <a:pathLst>
              <a:path extrusionOk="0" h="205359" w="239268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6B26B"/>
          </a:solidFill>
          <a:ln>
            <a:noFill/>
          </a:ln>
        </p:spPr>
      </p:sp>
      <p:grpSp>
        <p:nvGrpSpPr>
          <p:cNvPr id="636" name="Google Shape;636;p24"/>
          <p:cNvGrpSpPr/>
          <p:nvPr/>
        </p:nvGrpSpPr>
        <p:grpSpPr>
          <a:xfrm flipH="1" rot="1985359">
            <a:off x="6617673" y="559339"/>
            <a:ext cx="599375" cy="1649216"/>
            <a:chOff x="-1435027" y="1362018"/>
            <a:chExt cx="944104" cy="2598443"/>
          </a:xfrm>
        </p:grpSpPr>
        <p:sp>
          <p:nvSpPr>
            <p:cNvPr id="637" name="Google Shape;637;p24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24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24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24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24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24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24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24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24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24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24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24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24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9" name="Google Shape;659;p24"/>
          <p:cNvGrpSpPr/>
          <p:nvPr/>
        </p:nvGrpSpPr>
        <p:grpSpPr>
          <a:xfrm flipH="1" rot="2067314">
            <a:off x="3621902" y="2234009"/>
            <a:ext cx="627442" cy="2343135"/>
            <a:chOff x="-1435027" y="1362018"/>
            <a:chExt cx="944104" cy="2598443"/>
          </a:xfrm>
        </p:grpSpPr>
        <p:sp>
          <p:nvSpPr>
            <p:cNvPr id="660" name="Google Shape;660;p24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24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24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24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24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24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24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24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24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24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24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24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24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24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24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24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2" name="Google Shape;682;p24"/>
          <p:cNvSpPr/>
          <p:nvPr/>
        </p:nvSpPr>
        <p:spPr>
          <a:xfrm flipH="1" rot="326074">
            <a:off x="4521633" y="1231270"/>
            <a:ext cx="1976585" cy="302448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24"/>
          <p:cNvSpPr/>
          <p:nvPr/>
        </p:nvSpPr>
        <p:spPr>
          <a:xfrm flipH="1" rot="-293195">
            <a:off x="645845" y="1503821"/>
            <a:ext cx="3285843" cy="298495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24"/>
          <p:cNvSpPr txBox="1"/>
          <p:nvPr/>
        </p:nvSpPr>
        <p:spPr>
          <a:xfrm>
            <a:off x="0" y="244100"/>
            <a:ext cx="59817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Lato"/>
                <a:ea typeface="Lato"/>
                <a:cs typeface="Lato"/>
                <a:sym typeface="Lato"/>
              </a:rPr>
              <a:t>第十站--大埔龍尾泳灘(自選景點)</a:t>
            </a:r>
            <a:endParaRPr sz="29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85" name="Google Shape;68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98260">
            <a:off x="752326" y="1600720"/>
            <a:ext cx="3038742" cy="227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11390">
            <a:off x="4594529" y="1321666"/>
            <a:ext cx="1877635" cy="25035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7" name="Google Shape;687;p24"/>
          <p:cNvCxnSpPr/>
          <p:nvPr/>
        </p:nvCxnSpPr>
        <p:spPr>
          <a:xfrm rot="-5400000">
            <a:off x="767397" y="1414165"/>
            <a:ext cx="207000" cy="180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688" name="Google Shape;688;p24"/>
          <p:cNvSpPr txBox="1"/>
          <p:nvPr/>
        </p:nvSpPr>
        <p:spPr>
          <a:xfrm>
            <a:off x="0" y="871400"/>
            <a:ext cx="3342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鄰近大尾督龍尾村前的人工沙灘,泳灘全長約200米,為大埔區第一個泳灘。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9" name="Google Shape;689;p24"/>
          <p:cNvSpPr txBox="1"/>
          <p:nvPr/>
        </p:nvSpPr>
        <p:spPr>
          <a:xfrm>
            <a:off x="6481400" y="2996900"/>
            <a:ext cx="2775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龍尾灘從前為泥灘,2000年代,香港政府決定在龍尾填海,建造繼屯門黃金泳灘後第二個人工沙灘,最終於2021年6月23日啟用。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90" name="Google Shape;690;p24"/>
          <p:cNvCxnSpPr/>
          <p:nvPr/>
        </p:nvCxnSpPr>
        <p:spPr>
          <a:xfrm>
            <a:off x="6680005" y="2819301"/>
            <a:ext cx="285000" cy="228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2B2F"/>
        </a:solidFill>
      </p:bgPr>
    </p:bg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25"/>
          <p:cNvSpPr txBox="1"/>
          <p:nvPr/>
        </p:nvSpPr>
        <p:spPr>
          <a:xfrm>
            <a:off x="253400" y="219375"/>
            <a:ext cx="7315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感想</a:t>
            </a:r>
            <a:endParaRPr sz="3500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6" name="Google Shape;696;p25"/>
          <p:cNvSpPr txBox="1"/>
          <p:nvPr/>
        </p:nvSpPr>
        <p:spPr>
          <a:xfrm>
            <a:off x="253400" y="942675"/>
            <a:ext cx="7954500" cy="47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Lato"/>
              <a:buChar char="●"/>
            </a:pPr>
            <a:r>
              <a:rPr lang="en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在這次活動中,前往了大埔十個景點,令我對自己身處的地方加深了認識。亦會在過程中,更加留意到日常生活中較少察覺的細節,如步行時看到的風景和人們的生活百態。</a:t>
            </a:r>
            <a:endParaRPr sz="2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Lato"/>
              <a:buChar char="●"/>
            </a:pPr>
            <a:r>
              <a:rPr lang="en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而且這次活動與一些隊員一起進行,從而增加了大家相處的時間,亦共同創造了很多美好的回憶。</a:t>
            </a:r>
            <a:endParaRPr sz="2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Lato"/>
              <a:buChar char="●"/>
            </a:pPr>
            <a:r>
              <a:rPr lang="en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所以這不但讓我更認識大埔,亦更認識隊員,是一個有意義又難忘的經歷。</a:t>
            </a:r>
            <a:endParaRPr sz="2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97" name="Google Shape;69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3475" y="3202574"/>
            <a:ext cx="3450525" cy="1940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2B2F"/>
        </a:solidFill>
      </p:bgPr>
    </p:bg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6"/>
          <p:cNvSpPr txBox="1"/>
          <p:nvPr/>
        </p:nvSpPr>
        <p:spPr>
          <a:xfrm>
            <a:off x="914394" y="1507431"/>
            <a:ext cx="73152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~End~</a:t>
            </a:r>
            <a:endParaRPr sz="8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03" name="Google Shape;703;p26"/>
          <p:cNvSpPr txBox="1"/>
          <p:nvPr/>
        </p:nvSpPr>
        <p:spPr>
          <a:xfrm>
            <a:off x="914392" y="2923432"/>
            <a:ext cx="7315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Thank you!</a:t>
            </a:r>
            <a:endParaRPr sz="4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2B2F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"/>
          <p:cNvSpPr/>
          <p:nvPr/>
        </p:nvSpPr>
        <p:spPr>
          <a:xfrm flipH="1" rot="10800000">
            <a:off x="0" y="-11300"/>
            <a:ext cx="5981700" cy="5159131"/>
          </a:xfrm>
          <a:custGeom>
            <a:rect b="b" l="l" r="r" t="t"/>
            <a:pathLst>
              <a:path extrusionOk="0" h="205359" w="239268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6B26B"/>
          </a:solidFill>
          <a:ln>
            <a:noFill/>
          </a:ln>
        </p:spPr>
      </p:sp>
      <p:grpSp>
        <p:nvGrpSpPr>
          <p:cNvPr id="125" name="Google Shape;125;p14"/>
          <p:cNvGrpSpPr/>
          <p:nvPr/>
        </p:nvGrpSpPr>
        <p:grpSpPr>
          <a:xfrm flipH="1">
            <a:off x="-1" y="2571753"/>
            <a:ext cx="930320" cy="2560506"/>
            <a:chOff x="-1435027" y="1362018"/>
            <a:chExt cx="944104" cy="2598443"/>
          </a:xfrm>
        </p:grpSpPr>
        <p:sp>
          <p:nvSpPr>
            <p:cNvPr id="126" name="Google Shape;126;p14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8" name="Google Shape;148;p14"/>
          <p:cNvGrpSpPr/>
          <p:nvPr/>
        </p:nvGrpSpPr>
        <p:grpSpPr>
          <a:xfrm rot="10800000">
            <a:off x="7745053" y="196169"/>
            <a:ext cx="762836" cy="2384331"/>
            <a:chOff x="-1435027" y="1362018"/>
            <a:chExt cx="944104" cy="2598443"/>
          </a:xfrm>
        </p:grpSpPr>
        <p:sp>
          <p:nvSpPr>
            <p:cNvPr id="149" name="Google Shape;149;p14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4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4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4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4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4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4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4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4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4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4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4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4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1" name="Google Shape;171;p14"/>
          <p:cNvSpPr/>
          <p:nvPr/>
        </p:nvSpPr>
        <p:spPr>
          <a:xfrm rot="-3076">
            <a:off x="108624" y="2262200"/>
            <a:ext cx="3017701" cy="20436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4"/>
          <p:cNvSpPr/>
          <p:nvPr/>
        </p:nvSpPr>
        <p:spPr>
          <a:xfrm rot="-3012">
            <a:off x="6252775" y="1564232"/>
            <a:ext cx="2054401" cy="27888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4"/>
          <p:cNvSpPr txBox="1"/>
          <p:nvPr/>
        </p:nvSpPr>
        <p:spPr>
          <a:xfrm>
            <a:off x="107729" y="211850"/>
            <a:ext cx="4277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Amatic SC"/>
                <a:ea typeface="Amatic SC"/>
                <a:cs typeface="Amatic SC"/>
                <a:sym typeface="Amatic SC"/>
              </a:rPr>
              <a:t>第一站--鐵路博物館</a:t>
            </a:r>
            <a:endParaRPr sz="30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74" name="Google Shape;1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573" y="2359025"/>
            <a:ext cx="2836526" cy="1595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4350" y="1653140"/>
            <a:ext cx="1861501" cy="239127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4"/>
          <p:cNvSpPr/>
          <p:nvPr/>
        </p:nvSpPr>
        <p:spPr>
          <a:xfrm rot="-5399175">
            <a:off x="3438925" y="2376875"/>
            <a:ext cx="2500500" cy="1703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47625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1856" y="2055492"/>
            <a:ext cx="1561749" cy="20823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" name="Google Shape;178;p14"/>
          <p:cNvCxnSpPr/>
          <p:nvPr/>
        </p:nvCxnSpPr>
        <p:spPr>
          <a:xfrm rot="5400000">
            <a:off x="4383409" y="4592888"/>
            <a:ext cx="290700" cy="88800"/>
          </a:xfrm>
          <a:prstGeom prst="curvedConnector3">
            <a:avLst>
              <a:gd fmla="val 52638" name="adj1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179" name="Google Shape;179;p14"/>
          <p:cNvSpPr txBox="1"/>
          <p:nvPr/>
        </p:nvSpPr>
        <p:spPr>
          <a:xfrm flipH="1">
            <a:off x="3911411" y="4711530"/>
            <a:ext cx="1321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登上舊火車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80" name="Google Shape;180;p14"/>
          <p:cNvCxnSpPr/>
          <p:nvPr/>
        </p:nvCxnSpPr>
        <p:spPr>
          <a:xfrm rot="5400000">
            <a:off x="7229383" y="4379124"/>
            <a:ext cx="219600" cy="169200"/>
          </a:xfrm>
          <a:prstGeom prst="curvedConnector3">
            <a:avLst>
              <a:gd fmla="val 66009" name="adj1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181" name="Google Shape;181;p14"/>
          <p:cNvSpPr txBox="1"/>
          <p:nvPr/>
        </p:nvSpPr>
        <p:spPr>
          <a:xfrm>
            <a:off x="5705674" y="4499875"/>
            <a:ext cx="32670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舊火車站大樓建於1913年,是一座風格獨特的金字頂中國傳統建築。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2" name="Google Shape;182;p14"/>
          <p:cNvSpPr txBox="1"/>
          <p:nvPr/>
        </p:nvSpPr>
        <p:spPr>
          <a:xfrm>
            <a:off x="0" y="1121000"/>
            <a:ext cx="50403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位於大埔墟市中心,是在舊大埔墟火車站原址上改建而成的戶外博物館。火車站於1984年被列為法定古蹟;經修復及重新佈置後,博物館於1985年開放予市民參觀。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83" name="Google Shape;183;p14"/>
          <p:cNvCxnSpPr/>
          <p:nvPr/>
        </p:nvCxnSpPr>
        <p:spPr>
          <a:xfrm rot="-5400000">
            <a:off x="1771244" y="1977501"/>
            <a:ext cx="329700" cy="159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2B2F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/>
          <p:nvPr/>
        </p:nvSpPr>
        <p:spPr>
          <a:xfrm rot="10800000">
            <a:off x="3162300" y="-6125"/>
            <a:ext cx="5981700" cy="5159131"/>
          </a:xfrm>
          <a:custGeom>
            <a:rect b="b" l="l" r="r" t="t"/>
            <a:pathLst>
              <a:path extrusionOk="0" h="205359" w="239268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FF2CC"/>
          </a:solidFill>
          <a:ln>
            <a:noFill/>
          </a:ln>
        </p:spPr>
      </p:sp>
      <p:grpSp>
        <p:nvGrpSpPr>
          <p:cNvPr id="189" name="Google Shape;189;p15"/>
          <p:cNvGrpSpPr/>
          <p:nvPr/>
        </p:nvGrpSpPr>
        <p:grpSpPr>
          <a:xfrm rot="-1985359">
            <a:off x="6160263" y="3464477"/>
            <a:ext cx="599375" cy="1649216"/>
            <a:chOff x="-1435027" y="1362018"/>
            <a:chExt cx="944104" cy="2598443"/>
          </a:xfrm>
        </p:grpSpPr>
        <p:sp>
          <p:nvSpPr>
            <p:cNvPr id="190" name="Google Shape;190;p15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2" name="Google Shape;212;p15"/>
          <p:cNvGrpSpPr/>
          <p:nvPr/>
        </p:nvGrpSpPr>
        <p:grpSpPr>
          <a:xfrm rot="-1790902">
            <a:off x="4012574" y="18631"/>
            <a:ext cx="570590" cy="2336203"/>
            <a:chOff x="-1435027" y="1362018"/>
            <a:chExt cx="944104" cy="2598443"/>
          </a:xfrm>
        </p:grpSpPr>
        <p:sp>
          <p:nvSpPr>
            <p:cNvPr id="213" name="Google Shape;213;p15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5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5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15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15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5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5" name="Google Shape;235;p15"/>
          <p:cNvSpPr txBox="1"/>
          <p:nvPr/>
        </p:nvSpPr>
        <p:spPr>
          <a:xfrm>
            <a:off x="7741188" y="-6128"/>
            <a:ext cx="1402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aveat"/>
                <a:ea typeface="Caveat"/>
                <a:cs typeface="Caveat"/>
                <a:sym typeface="Caveat"/>
              </a:rPr>
              <a:t>Journey</a:t>
            </a:r>
            <a:endParaRPr sz="30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36" name="Google Shape;236;p15"/>
          <p:cNvPicPr preferRelativeResize="0"/>
          <p:nvPr/>
        </p:nvPicPr>
        <p:blipFill rotWithShape="1">
          <a:blip r:embed="rId3">
            <a:alphaModFix/>
          </a:blip>
          <a:srcRect b="14396" l="2498" r="3587" t="17761"/>
          <a:stretch/>
        </p:blipFill>
        <p:spPr>
          <a:xfrm>
            <a:off x="6187825" y="949925"/>
            <a:ext cx="2792100" cy="2690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7" name="Google Shape;237;p15"/>
          <p:cNvSpPr/>
          <p:nvPr/>
        </p:nvSpPr>
        <p:spPr>
          <a:xfrm flipH="1">
            <a:off x="6059136" y="725525"/>
            <a:ext cx="3049500" cy="3139200"/>
          </a:xfrm>
          <a:prstGeom prst="ellipse">
            <a:avLst/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5"/>
          <p:cNvSpPr/>
          <p:nvPr/>
        </p:nvSpPr>
        <p:spPr>
          <a:xfrm rot="310023">
            <a:off x="4315901" y="846824"/>
            <a:ext cx="1875421" cy="340465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10567">
            <a:off x="4472546" y="960677"/>
            <a:ext cx="1590938" cy="282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0700" y="2583925"/>
            <a:ext cx="2425800" cy="2293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1" name="Google Shape;241;p15"/>
          <p:cNvSpPr/>
          <p:nvPr/>
        </p:nvSpPr>
        <p:spPr>
          <a:xfrm flipH="1">
            <a:off x="-8" y="2385622"/>
            <a:ext cx="2707200" cy="2690400"/>
          </a:xfrm>
          <a:prstGeom prst="ellipse">
            <a:avLst/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5"/>
          <p:cNvSpPr/>
          <p:nvPr/>
        </p:nvSpPr>
        <p:spPr>
          <a:xfrm rot="-421501">
            <a:off x="1967903" y="514232"/>
            <a:ext cx="2004045" cy="356178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00059">
            <a:off x="2135872" y="656101"/>
            <a:ext cx="1668121" cy="29655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Google Shape;244;p15"/>
          <p:cNvCxnSpPr/>
          <p:nvPr/>
        </p:nvCxnSpPr>
        <p:spPr>
          <a:xfrm rot="5400000">
            <a:off x="7737238" y="3849086"/>
            <a:ext cx="283800" cy="217800"/>
          </a:xfrm>
          <a:prstGeom prst="curvedConnector3">
            <a:avLst>
              <a:gd fmla="val 5834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245" name="Google Shape;245;p15"/>
          <p:cNvSpPr txBox="1"/>
          <p:nvPr/>
        </p:nvSpPr>
        <p:spPr>
          <a:xfrm>
            <a:off x="7032566" y="4034012"/>
            <a:ext cx="1626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認識車站歷史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2B2F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6"/>
          <p:cNvSpPr/>
          <p:nvPr/>
        </p:nvSpPr>
        <p:spPr>
          <a:xfrm flipH="1" rot="10800000">
            <a:off x="0" y="-6125"/>
            <a:ext cx="5981700" cy="5159131"/>
          </a:xfrm>
          <a:custGeom>
            <a:rect b="b" l="l" r="r" t="t"/>
            <a:pathLst>
              <a:path extrusionOk="0" h="205359" w="239268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6B26B"/>
          </a:solidFill>
          <a:ln>
            <a:noFill/>
          </a:ln>
        </p:spPr>
      </p:sp>
      <p:grpSp>
        <p:nvGrpSpPr>
          <p:cNvPr id="251" name="Google Shape;251;p16"/>
          <p:cNvGrpSpPr/>
          <p:nvPr/>
        </p:nvGrpSpPr>
        <p:grpSpPr>
          <a:xfrm flipH="1" rot="1985359">
            <a:off x="7187710" y="552164"/>
            <a:ext cx="599375" cy="1649216"/>
            <a:chOff x="-1435027" y="1362018"/>
            <a:chExt cx="944104" cy="2598443"/>
          </a:xfrm>
        </p:grpSpPr>
        <p:sp>
          <p:nvSpPr>
            <p:cNvPr id="252" name="Google Shape;252;p16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16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6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16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6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6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16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16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6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16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6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6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6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16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4" name="Google Shape;274;p16"/>
          <p:cNvGrpSpPr/>
          <p:nvPr/>
        </p:nvGrpSpPr>
        <p:grpSpPr>
          <a:xfrm flipH="1" rot="2059268">
            <a:off x="3705665" y="2040281"/>
            <a:ext cx="492119" cy="2183611"/>
            <a:chOff x="-1435027" y="1362018"/>
            <a:chExt cx="944104" cy="2598443"/>
          </a:xfrm>
        </p:grpSpPr>
        <p:sp>
          <p:nvSpPr>
            <p:cNvPr id="275" name="Google Shape;275;p16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6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6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16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6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6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6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6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6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6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16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7" name="Google Shape;297;p16"/>
          <p:cNvSpPr/>
          <p:nvPr/>
        </p:nvSpPr>
        <p:spPr>
          <a:xfrm flipH="1" rot="326402">
            <a:off x="4778882" y="1356999"/>
            <a:ext cx="2794185" cy="252331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6"/>
          <p:cNvSpPr/>
          <p:nvPr/>
        </p:nvSpPr>
        <p:spPr>
          <a:xfrm flipH="1" rot="-293437">
            <a:off x="1613610" y="1806143"/>
            <a:ext cx="2079672" cy="299791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6"/>
          <p:cNvSpPr txBox="1"/>
          <p:nvPr/>
        </p:nvSpPr>
        <p:spPr>
          <a:xfrm>
            <a:off x="195575" y="244100"/>
            <a:ext cx="4163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ato"/>
                <a:ea typeface="Lato"/>
                <a:cs typeface="Lato"/>
                <a:sym typeface="Lato"/>
              </a:rPr>
              <a:t>第二站--富善街文武廟</a:t>
            </a:r>
            <a:endParaRPr sz="3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0" name="Google Shape;30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88225">
            <a:off x="1691727" y="1908085"/>
            <a:ext cx="1889346" cy="2519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10779">
            <a:off x="4921532" y="1459650"/>
            <a:ext cx="2527787" cy="18994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p16"/>
          <p:cNvCxnSpPr/>
          <p:nvPr/>
        </p:nvCxnSpPr>
        <p:spPr>
          <a:xfrm flipH="1" rot="-5400000">
            <a:off x="7549889" y="3741248"/>
            <a:ext cx="307800" cy="223800"/>
          </a:xfrm>
          <a:prstGeom prst="curvedConnector3">
            <a:avLst>
              <a:gd fmla="val 18017" name="adj1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303" name="Google Shape;303;p16"/>
          <p:cNvSpPr txBox="1"/>
          <p:nvPr/>
        </p:nvSpPr>
        <p:spPr>
          <a:xfrm>
            <a:off x="4358975" y="4066400"/>
            <a:ext cx="47850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1892年落成,已有超過一百年歷史。</a:t>
            </a: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至1954年新鄉公所落成後,該廟改為奉祀文昌帝及關武帝,成為一個宗教信仰中心。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04" name="Google Shape;304;p16"/>
          <p:cNvCxnSpPr/>
          <p:nvPr/>
        </p:nvCxnSpPr>
        <p:spPr>
          <a:xfrm rot="-5400000">
            <a:off x="3735719" y="2183718"/>
            <a:ext cx="432000" cy="2697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305" name="Google Shape;305;p16"/>
          <p:cNvSpPr txBox="1"/>
          <p:nvPr/>
        </p:nvSpPr>
        <p:spPr>
          <a:xfrm>
            <a:off x="3547624" y="1576625"/>
            <a:ext cx="1402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旁邊是富善街街市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6" name="Google Shape;306;p16"/>
          <p:cNvSpPr txBox="1"/>
          <p:nvPr/>
        </p:nvSpPr>
        <p:spPr>
          <a:xfrm>
            <a:off x="88925" y="890600"/>
            <a:ext cx="48615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位於香港新界東大埔富善街,以前的文武廟除了是辦事處外,有時還會處理村民間的糾紛,是富善街買賣公正的仲裁中心,而公秤則有公平交易之意。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07" name="Google Shape;307;p16"/>
          <p:cNvCxnSpPr/>
          <p:nvPr/>
        </p:nvCxnSpPr>
        <p:spPr>
          <a:xfrm flipH="1" rot="5400000">
            <a:off x="980343" y="1812135"/>
            <a:ext cx="564300" cy="257700"/>
          </a:xfrm>
          <a:prstGeom prst="curvedConnector3">
            <a:avLst>
              <a:gd fmla="val 1869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2B2F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7"/>
          <p:cNvSpPr/>
          <p:nvPr/>
        </p:nvSpPr>
        <p:spPr>
          <a:xfrm rot="10800000">
            <a:off x="3162300" y="-6125"/>
            <a:ext cx="5981700" cy="5159131"/>
          </a:xfrm>
          <a:custGeom>
            <a:rect b="b" l="l" r="r" t="t"/>
            <a:pathLst>
              <a:path extrusionOk="0" h="205359" w="239268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45818E"/>
          </a:solidFill>
          <a:ln>
            <a:noFill/>
          </a:ln>
        </p:spPr>
      </p:sp>
      <p:sp>
        <p:nvSpPr>
          <p:cNvPr id="313" name="Google Shape;313;p17"/>
          <p:cNvSpPr/>
          <p:nvPr/>
        </p:nvSpPr>
        <p:spPr>
          <a:xfrm rot="-3023">
            <a:off x="809549" y="1831322"/>
            <a:ext cx="3070801" cy="28578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7"/>
          <p:cNvSpPr/>
          <p:nvPr/>
        </p:nvSpPr>
        <p:spPr>
          <a:xfrm rot="-3385">
            <a:off x="5939949" y="1710549"/>
            <a:ext cx="3046801" cy="24705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7"/>
          <p:cNvSpPr txBox="1"/>
          <p:nvPr/>
        </p:nvSpPr>
        <p:spPr>
          <a:xfrm>
            <a:off x="253400" y="219375"/>
            <a:ext cx="7315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第三站--大埔運頭角舊大埔警署(綠匯學苑)</a:t>
            </a:r>
            <a:endParaRPr sz="3000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6" name="Google Shape;31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513" y="1920063"/>
            <a:ext cx="2898877" cy="217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7800" y="1829970"/>
            <a:ext cx="2811100" cy="19368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8" name="Google Shape;318;p17"/>
          <p:cNvGrpSpPr/>
          <p:nvPr/>
        </p:nvGrpSpPr>
        <p:grpSpPr>
          <a:xfrm flipH="1" rot="-1832105">
            <a:off x="4505226" y="1747046"/>
            <a:ext cx="599465" cy="1649412"/>
            <a:chOff x="-1435027" y="1362018"/>
            <a:chExt cx="944104" cy="2598443"/>
          </a:xfrm>
        </p:grpSpPr>
        <p:sp>
          <p:nvSpPr>
            <p:cNvPr id="319" name="Google Shape;319;p17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17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17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17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17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17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17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17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17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7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17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17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17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17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17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17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17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17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7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17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17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17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41" name="Google Shape;341;p17"/>
          <p:cNvCxnSpPr/>
          <p:nvPr/>
        </p:nvCxnSpPr>
        <p:spPr>
          <a:xfrm rot="-5400000">
            <a:off x="1605395" y="1575879"/>
            <a:ext cx="268500" cy="2397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342" name="Google Shape;342;p17"/>
          <p:cNvSpPr txBox="1"/>
          <p:nvPr/>
        </p:nvSpPr>
        <p:spPr>
          <a:xfrm>
            <a:off x="253400" y="1004250"/>
            <a:ext cx="3541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活化為低碳生活的教育中心,提供啟迪教育課程及培訓,向公眾宣揚環境保育訊息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3" name="Google Shape;343;p17"/>
          <p:cNvSpPr txBox="1"/>
          <p:nvPr/>
        </p:nvSpPr>
        <p:spPr>
          <a:xfrm>
            <a:off x="4425012" y="741884"/>
            <a:ext cx="4443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舊大埔警署於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1899年興建。直到1949年,舊大埔警署一直被用作新界警察總部,其後被用作處理不同警務。直到1987年,新的大埔分區警署啟用後,舊大埔警署便停止運作。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44" name="Google Shape;344;p17"/>
          <p:cNvCxnSpPr/>
          <p:nvPr/>
        </p:nvCxnSpPr>
        <p:spPr>
          <a:xfrm rot="10800000">
            <a:off x="5389265" y="1816462"/>
            <a:ext cx="422100" cy="2760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2B2F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8"/>
          <p:cNvSpPr/>
          <p:nvPr/>
        </p:nvSpPr>
        <p:spPr>
          <a:xfrm rot="10800000">
            <a:off x="3162300" y="-6125"/>
            <a:ext cx="5981700" cy="5159131"/>
          </a:xfrm>
          <a:custGeom>
            <a:rect b="b" l="l" r="r" t="t"/>
            <a:pathLst>
              <a:path extrusionOk="0" h="205359" w="239268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FF2CC"/>
          </a:solidFill>
          <a:ln>
            <a:noFill/>
          </a:ln>
        </p:spPr>
      </p:sp>
      <p:sp>
        <p:nvSpPr>
          <p:cNvPr id="350" name="Google Shape;350;p18"/>
          <p:cNvSpPr/>
          <p:nvPr/>
        </p:nvSpPr>
        <p:spPr>
          <a:xfrm rot="-3513">
            <a:off x="781024" y="311852"/>
            <a:ext cx="2055301" cy="37623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18"/>
          <p:cNvSpPr/>
          <p:nvPr/>
        </p:nvSpPr>
        <p:spPr>
          <a:xfrm rot="-3072">
            <a:off x="6864350" y="1676749"/>
            <a:ext cx="1678801" cy="31200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2" name="Google Shape;35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5739" y="1745400"/>
            <a:ext cx="1532436" cy="27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1688" y="423963"/>
            <a:ext cx="1833975" cy="326047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8"/>
          <p:cNvSpPr txBox="1"/>
          <p:nvPr/>
        </p:nvSpPr>
        <p:spPr>
          <a:xfrm>
            <a:off x="4572000" y="107213"/>
            <a:ext cx="4733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ato"/>
                <a:ea typeface="Lato"/>
                <a:cs typeface="Lato"/>
                <a:sym typeface="Lato"/>
              </a:rPr>
              <a:t>第四站--海濱公園回歸塔</a:t>
            </a:r>
            <a:endParaRPr sz="3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5" name="Google Shape;355;p18"/>
          <p:cNvSpPr/>
          <p:nvPr/>
        </p:nvSpPr>
        <p:spPr>
          <a:xfrm rot="-3026">
            <a:off x="3208649" y="2077735"/>
            <a:ext cx="2726701" cy="27219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6" name="Google Shape;35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5533" y="2212208"/>
            <a:ext cx="2452926" cy="2452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7" name="Google Shape;357;p18"/>
          <p:cNvCxnSpPr/>
          <p:nvPr/>
        </p:nvCxnSpPr>
        <p:spPr>
          <a:xfrm rot="-5400000">
            <a:off x="4845808" y="1751483"/>
            <a:ext cx="294300" cy="172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358" name="Google Shape;358;p18"/>
          <p:cNvSpPr txBox="1"/>
          <p:nvPr/>
        </p:nvSpPr>
        <p:spPr>
          <a:xfrm>
            <a:off x="4197536" y="670219"/>
            <a:ext cx="4733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1997年與海濱公園同步開放,以紀念香港回歸。該塔高32.4米,塔下有碑記說明興建意義。碑文中指出,英國接管新界之時,從紀念塔的位置首次登陸,所以在香港回歸之際,在該地點建塔以示紀念。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2B2F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9"/>
          <p:cNvSpPr/>
          <p:nvPr/>
        </p:nvSpPr>
        <p:spPr>
          <a:xfrm flipH="1" rot="10800000">
            <a:off x="-25" y="-7815"/>
            <a:ext cx="5981700" cy="5159131"/>
          </a:xfrm>
          <a:custGeom>
            <a:rect b="b" l="l" r="r" t="t"/>
            <a:pathLst>
              <a:path extrusionOk="0" h="205359" w="239268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93C47D"/>
          </a:solidFill>
          <a:ln>
            <a:noFill/>
          </a:ln>
        </p:spPr>
      </p:sp>
      <p:grpSp>
        <p:nvGrpSpPr>
          <p:cNvPr id="364" name="Google Shape;364;p19"/>
          <p:cNvGrpSpPr/>
          <p:nvPr/>
        </p:nvGrpSpPr>
        <p:grpSpPr>
          <a:xfrm flipH="1">
            <a:off x="-1" y="2571753"/>
            <a:ext cx="930320" cy="2560506"/>
            <a:chOff x="-1435027" y="1362018"/>
            <a:chExt cx="944104" cy="2598443"/>
          </a:xfrm>
        </p:grpSpPr>
        <p:sp>
          <p:nvSpPr>
            <p:cNvPr id="365" name="Google Shape;365;p19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19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19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19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19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19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19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19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19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19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19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19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9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9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19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9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9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19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19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9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19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7" name="Google Shape;387;p19"/>
          <p:cNvGrpSpPr/>
          <p:nvPr/>
        </p:nvGrpSpPr>
        <p:grpSpPr>
          <a:xfrm rot="10800000">
            <a:off x="7577623" y="211859"/>
            <a:ext cx="930320" cy="2560506"/>
            <a:chOff x="-1435027" y="1362018"/>
            <a:chExt cx="944104" cy="2598443"/>
          </a:xfrm>
        </p:grpSpPr>
        <p:sp>
          <p:nvSpPr>
            <p:cNvPr id="388" name="Google Shape;388;p19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9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19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19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19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19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19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19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19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9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19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19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19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19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19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19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19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19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19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0" name="Google Shape;410;p19"/>
          <p:cNvSpPr/>
          <p:nvPr/>
        </p:nvSpPr>
        <p:spPr>
          <a:xfrm rot="-3329">
            <a:off x="2923324" y="2385146"/>
            <a:ext cx="3097801" cy="27456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19"/>
          <p:cNvSpPr/>
          <p:nvPr/>
        </p:nvSpPr>
        <p:spPr>
          <a:xfrm rot="-2919">
            <a:off x="6176975" y="1094937"/>
            <a:ext cx="2120101" cy="32391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19"/>
          <p:cNvSpPr txBox="1"/>
          <p:nvPr/>
        </p:nvSpPr>
        <p:spPr>
          <a:xfrm>
            <a:off x="294200" y="211850"/>
            <a:ext cx="520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Amatic SC"/>
                <a:ea typeface="Amatic SC"/>
                <a:cs typeface="Amatic SC"/>
                <a:sym typeface="Amatic SC"/>
              </a:rPr>
              <a:t>第五站--</a:t>
            </a:r>
            <a:r>
              <a:rPr lang="en" sz="3000">
                <a:latin typeface="Amatic SC"/>
                <a:ea typeface="Amatic SC"/>
                <a:cs typeface="Amatic SC"/>
                <a:sym typeface="Amatic SC"/>
              </a:rPr>
              <a:t>元洲仔龍舟展覽場地</a:t>
            </a:r>
            <a:endParaRPr sz="30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413" name="Google Shape;413;p19"/>
          <p:cNvSpPr/>
          <p:nvPr/>
        </p:nvSpPr>
        <p:spPr>
          <a:xfrm rot="-5399406">
            <a:off x="569800" y="1662700"/>
            <a:ext cx="1736100" cy="2559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47625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4" name="Google Shape;4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9737" y="2471767"/>
            <a:ext cx="2959549" cy="2219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8774" y="1200725"/>
            <a:ext cx="1920376" cy="256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875" y="2159600"/>
            <a:ext cx="2441794" cy="137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7" name="Google Shape;417;p19"/>
          <p:cNvCxnSpPr/>
          <p:nvPr/>
        </p:nvCxnSpPr>
        <p:spPr>
          <a:xfrm rot="-5400000">
            <a:off x="3355641" y="2145467"/>
            <a:ext cx="306900" cy="164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418" name="Google Shape;418;p19"/>
          <p:cNvSpPr txBox="1"/>
          <p:nvPr/>
        </p:nvSpPr>
        <p:spPr>
          <a:xfrm>
            <a:off x="3261550" y="1763290"/>
            <a:ext cx="930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撐龍舟~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9" name="Google Shape;419;p19"/>
          <p:cNvSpPr txBox="1"/>
          <p:nvPr/>
        </p:nvSpPr>
        <p:spPr>
          <a:xfrm>
            <a:off x="0" y="858350"/>
            <a:ext cx="5209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元洲仔公園,1991年建成,目前歸康樂及文化事務署管。公園南端有元洲仔自然環境保護研究中心,為舊時理民府官邸,1986年為世界自然(香港)基金會所用。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20" name="Google Shape;420;p19"/>
          <p:cNvCxnSpPr/>
          <p:nvPr/>
        </p:nvCxnSpPr>
        <p:spPr>
          <a:xfrm rot="-5400000">
            <a:off x="1616581" y="1756702"/>
            <a:ext cx="329100" cy="233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421" name="Google Shape;421;p19"/>
          <p:cNvSpPr txBox="1"/>
          <p:nvPr/>
        </p:nvSpPr>
        <p:spPr>
          <a:xfrm>
            <a:off x="6219854" y="442860"/>
            <a:ext cx="1119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龍舟展覽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22" name="Google Shape;422;p19"/>
          <p:cNvCxnSpPr/>
          <p:nvPr/>
        </p:nvCxnSpPr>
        <p:spPr>
          <a:xfrm flipH="1" rot="5400000">
            <a:off x="6695736" y="805636"/>
            <a:ext cx="272400" cy="204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2B2F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0"/>
          <p:cNvSpPr/>
          <p:nvPr/>
        </p:nvSpPr>
        <p:spPr>
          <a:xfrm rot="10800000">
            <a:off x="3162300" y="-6125"/>
            <a:ext cx="5981700" cy="5159131"/>
          </a:xfrm>
          <a:custGeom>
            <a:rect b="b" l="l" r="r" t="t"/>
            <a:pathLst>
              <a:path extrusionOk="0" h="205359" w="239268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FF2CC"/>
          </a:solidFill>
          <a:ln>
            <a:noFill/>
          </a:ln>
        </p:spPr>
      </p:sp>
      <p:grpSp>
        <p:nvGrpSpPr>
          <p:cNvPr id="428" name="Google Shape;428;p20"/>
          <p:cNvGrpSpPr/>
          <p:nvPr/>
        </p:nvGrpSpPr>
        <p:grpSpPr>
          <a:xfrm rot="-1985359">
            <a:off x="6160263" y="3464477"/>
            <a:ext cx="599375" cy="1649216"/>
            <a:chOff x="-1435027" y="1362018"/>
            <a:chExt cx="944104" cy="2598443"/>
          </a:xfrm>
        </p:grpSpPr>
        <p:sp>
          <p:nvSpPr>
            <p:cNvPr id="429" name="Google Shape;429;p20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20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20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20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20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20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20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20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20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1" name="Google Shape;451;p20"/>
          <p:cNvGrpSpPr/>
          <p:nvPr/>
        </p:nvGrpSpPr>
        <p:grpSpPr>
          <a:xfrm rot="-1790902">
            <a:off x="4012574" y="18631"/>
            <a:ext cx="570590" cy="2336203"/>
            <a:chOff x="-1435027" y="1362018"/>
            <a:chExt cx="944104" cy="2598443"/>
          </a:xfrm>
        </p:grpSpPr>
        <p:sp>
          <p:nvSpPr>
            <p:cNvPr id="452" name="Google Shape;452;p20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0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20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20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0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0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20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20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20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20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20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20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20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20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4" name="Google Shape;474;p20"/>
          <p:cNvSpPr/>
          <p:nvPr/>
        </p:nvSpPr>
        <p:spPr>
          <a:xfrm rot="310235">
            <a:off x="4558600" y="1451169"/>
            <a:ext cx="1827537" cy="293716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20"/>
          <p:cNvSpPr txBox="1"/>
          <p:nvPr/>
        </p:nvSpPr>
        <p:spPr>
          <a:xfrm>
            <a:off x="4769925" y="214224"/>
            <a:ext cx="4319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ato"/>
                <a:ea typeface="Lato"/>
                <a:cs typeface="Lato"/>
                <a:sym typeface="Lato"/>
              </a:rPr>
              <a:t>第六站--船灣淡水湖主壩</a:t>
            </a:r>
            <a:endParaRPr sz="3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76" name="Google Shape;47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80377">
            <a:off x="4622966" y="1566434"/>
            <a:ext cx="1727267" cy="230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20"/>
          <p:cNvPicPr preferRelativeResize="0"/>
          <p:nvPr/>
        </p:nvPicPr>
        <p:blipFill rotWithShape="1">
          <a:blip r:embed="rId4">
            <a:alphaModFix/>
          </a:blip>
          <a:srcRect b="0" l="21238" r="22277" t="0"/>
          <a:stretch/>
        </p:blipFill>
        <p:spPr>
          <a:xfrm>
            <a:off x="6579829" y="1372543"/>
            <a:ext cx="2412000" cy="2401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78" name="Google Shape;478;p20"/>
          <p:cNvPicPr preferRelativeResize="0"/>
          <p:nvPr/>
        </p:nvPicPr>
        <p:blipFill rotWithShape="1">
          <a:blip r:embed="rId5">
            <a:alphaModFix/>
          </a:blip>
          <a:srcRect b="21218" l="10" r="-10" t="8125"/>
          <a:stretch/>
        </p:blipFill>
        <p:spPr>
          <a:xfrm>
            <a:off x="119205" y="2768375"/>
            <a:ext cx="2173500" cy="2154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79" name="Google Shape;479;p20"/>
          <p:cNvSpPr/>
          <p:nvPr/>
        </p:nvSpPr>
        <p:spPr>
          <a:xfrm rot="-463867">
            <a:off x="1802450" y="1364510"/>
            <a:ext cx="2546749" cy="23070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0" name="Google Shape;48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70015">
            <a:off x="1867998" y="1470143"/>
            <a:ext cx="2386104" cy="1789559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20"/>
          <p:cNvSpPr/>
          <p:nvPr/>
        </p:nvSpPr>
        <p:spPr>
          <a:xfrm flipH="1">
            <a:off x="-51" y="2627375"/>
            <a:ext cx="2412000" cy="2436000"/>
          </a:xfrm>
          <a:prstGeom prst="ellipse">
            <a:avLst/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20"/>
          <p:cNvSpPr/>
          <p:nvPr/>
        </p:nvSpPr>
        <p:spPr>
          <a:xfrm flipH="1">
            <a:off x="6482025" y="1277250"/>
            <a:ext cx="2607600" cy="2589000"/>
          </a:xfrm>
          <a:prstGeom prst="ellipse">
            <a:avLst/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3" name="Google Shape;483;p20"/>
          <p:cNvCxnSpPr/>
          <p:nvPr/>
        </p:nvCxnSpPr>
        <p:spPr>
          <a:xfrm flipH="1" rot="-5400000">
            <a:off x="2396198" y="4325600"/>
            <a:ext cx="377400" cy="345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484" name="Google Shape;484;p20"/>
          <p:cNvSpPr txBox="1"/>
          <p:nvPr/>
        </p:nvSpPr>
        <p:spPr>
          <a:xfrm>
            <a:off x="2188932" y="4608040"/>
            <a:ext cx="1789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行上斜路上去主霸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85" name="Google Shape;485;p20"/>
          <p:cNvCxnSpPr/>
          <p:nvPr/>
        </p:nvCxnSpPr>
        <p:spPr>
          <a:xfrm rot="-5400000">
            <a:off x="5398635" y="1237094"/>
            <a:ext cx="223800" cy="151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486" name="Google Shape;486;p20"/>
          <p:cNvSpPr txBox="1"/>
          <p:nvPr/>
        </p:nvSpPr>
        <p:spPr>
          <a:xfrm>
            <a:off x="5093288" y="909988"/>
            <a:ext cx="1151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大霸歷史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87" name="Google Shape;487;p20"/>
          <p:cNvCxnSpPr>
            <a:stCxn id="482" idx="4"/>
          </p:cNvCxnSpPr>
          <p:nvPr/>
        </p:nvCxnSpPr>
        <p:spPr>
          <a:xfrm flipH="1" rot="-5400000">
            <a:off x="7736775" y="3915300"/>
            <a:ext cx="298800" cy="2007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488" name="Google Shape;488;p20"/>
          <p:cNvSpPr txBox="1"/>
          <p:nvPr/>
        </p:nvSpPr>
        <p:spPr>
          <a:xfrm>
            <a:off x="7122176" y="4068450"/>
            <a:ext cx="1869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風景優美,環境舒適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9" name="Google Shape;489;p20"/>
          <p:cNvSpPr txBox="1"/>
          <p:nvPr/>
        </p:nvSpPr>
        <p:spPr>
          <a:xfrm>
            <a:off x="0" y="214225"/>
            <a:ext cx="35835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淡水湖原址是船灣東部,為吐露港北面的海灣。1960年代,為解決香港飲用水短缺,當時的「香港水務監督</a:t>
            </a: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」</a:t>
            </a: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毛瑾大膽構思興建兩條堤壩把島嶼連起來,便能建成水塘。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90" name="Google Shape;490;p20"/>
          <p:cNvCxnSpPr/>
          <p:nvPr/>
        </p:nvCxnSpPr>
        <p:spPr>
          <a:xfrm rot="10800000">
            <a:off x="1462554" y="1224052"/>
            <a:ext cx="303900" cy="271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2B2F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1"/>
          <p:cNvSpPr/>
          <p:nvPr/>
        </p:nvSpPr>
        <p:spPr>
          <a:xfrm flipH="1" rot="10800000">
            <a:off x="0" y="-6125"/>
            <a:ext cx="5981700" cy="5159131"/>
          </a:xfrm>
          <a:custGeom>
            <a:rect b="b" l="l" r="r" t="t"/>
            <a:pathLst>
              <a:path extrusionOk="0" h="205359" w="239268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6B26B"/>
          </a:solidFill>
          <a:ln>
            <a:noFill/>
          </a:ln>
        </p:spPr>
      </p:sp>
      <p:grpSp>
        <p:nvGrpSpPr>
          <p:cNvPr id="496" name="Google Shape;496;p21"/>
          <p:cNvGrpSpPr/>
          <p:nvPr/>
        </p:nvGrpSpPr>
        <p:grpSpPr>
          <a:xfrm flipH="1" rot="1948774">
            <a:off x="8025023" y="991474"/>
            <a:ext cx="594945" cy="1514509"/>
            <a:chOff x="-1435027" y="1362018"/>
            <a:chExt cx="944104" cy="2598443"/>
          </a:xfrm>
        </p:grpSpPr>
        <p:sp>
          <p:nvSpPr>
            <p:cNvPr id="497" name="Google Shape;497;p21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21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21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21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21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21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1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1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21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21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21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21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21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21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21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21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21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21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21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21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21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21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9" name="Google Shape;519;p21"/>
          <p:cNvGrpSpPr/>
          <p:nvPr/>
        </p:nvGrpSpPr>
        <p:grpSpPr>
          <a:xfrm flipH="1" rot="1985685">
            <a:off x="3629742" y="2274349"/>
            <a:ext cx="866945" cy="2385501"/>
            <a:chOff x="-1435027" y="1362018"/>
            <a:chExt cx="944104" cy="2598443"/>
          </a:xfrm>
        </p:grpSpPr>
        <p:sp>
          <p:nvSpPr>
            <p:cNvPr id="520" name="Google Shape;520;p21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21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21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21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21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21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21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1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21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21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1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21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21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21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1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21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21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21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1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21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1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21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2" name="Google Shape;542;p21"/>
          <p:cNvSpPr/>
          <p:nvPr/>
        </p:nvSpPr>
        <p:spPr>
          <a:xfrm flipH="1" rot="326595">
            <a:off x="5094106" y="1331350"/>
            <a:ext cx="3345988" cy="268782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21"/>
          <p:cNvSpPr/>
          <p:nvPr/>
        </p:nvSpPr>
        <p:spPr>
          <a:xfrm flipH="1" rot="-312770">
            <a:off x="1554857" y="1730640"/>
            <a:ext cx="2113240" cy="32964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21"/>
          <p:cNvSpPr txBox="1"/>
          <p:nvPr/>
        </p:nvSpPr>
        <p:spPr>
          <a:xfrm>
            <a:off x="195575" y="244100"/>
            <a:ext cx="4163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ato"/>
                <a:ea typeface="Lato"/>
                <a:cs typeface="Lato"/>
                <a:sym typeface="Lato"/>
              </a:rPr>
              <a:t>第七站</a:t>
            </a:r>
            <a:r>
              <a:rPr lang="en" sz="3000">
                <a:latin typeface="Lato"/>
                <a:ea typeface="Lato"/>
                <a:cs typeface="Lato"/>
                <a:sym typeface="Lato"/>
              </a:rPr>
              <a:t>--林村許願樹</a:t>
            </a:r>
            <a:endParaRPr sz="3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45" name="Google Shape;54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17157">
            <a:off x="5238647" y="1472462"/>
            <a:ext cx="3119832" cy="2079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13130">
            <a:off x="1662928" y="1918322"/>
            <a:ext cx="1876295" cy="25992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7" name="Google Shape;547;p21"/>
          <p:cNvCxnSpPr/>
          <p:nvPr/>
        </p:nvCxnSpPr>
        <p:spPr>
          <a:xfrm flipH="1" rot="5400000">
            <a:off x="1331337" y="1579680"/>
            <a:ext cx="198000" cy="197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48" name="Google Shape;548;p21"/>
          <p:cNvCxnSpPr/>
          <p:nvPr/>
        </p:nvCxnSpPr>
        <p:spPr>
          <a:xfrm flipH="1" rot="-5400000">
            <a:off x="6263479" y="4101477"/>
            <a:ext cx="262800" cy="189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549" name="Google Shape;549;p21"/>
          <p:cNvSpPr txBox="1"/>
          <p:nvPr/>
        </p:nvSpPr>
        <p:spPr>
          <a:xfrm>
            <a:off x="5077675" y="4264775"/>
            <a:ext cx="3917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原本的許願樹因長期承受重量而倒塌,</a:t>
            </a: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引入新許願樹取代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0" name="Google Shape;550;p21"/>
          <p:cNvSpPr txBox="1"/>
          <p:nvPr/>
        </p:nvSpPr>
        <p:spPr>
          <a:xfrm>
            <a:off x="285525" y="1020275"/>
            <a:ext cx="4792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位於香港新界大埔林村中的放馬莆村,是香港著名的許願勝地,座落於村內建於清朝乾隆年間的天后廟側。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1" name="Google Shape;551;p21"/>
          <p:cNvSpPr txBox="1"/>
          <p:nvPr/>
        </p:nvSpPr>
        <p:spPr>
          <a:xfrm>
            <a:off x="5710991" y="373787"/>
            <a:ext cx="3576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人們在誠心參拜後,向樹許願便將寶牒拋上樹幹,不跌下來者代表願望可成真。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52" name="Google Shape;552;p21"/>
          <p:cNvCxnSpPr/>
          <p:nvPr/>
        </p:nvCxnSpPr>
        <p:spPr>
          <a:xfrm rot="-5400000">
            <a:off x="7280778" y="1037784"/>
            <a:ext cx="358500" cy="202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